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embeddedFontLst>
    <p:embeddedFont>
      <p:font typeface="Tungsten Bold" pitchFamily="50" charset="0"/>
      <p:regular r:id="rId31"/>
    </p:embeddedFont>
    <p:embeddedFont>
      <p:font typeface="Tungsten Semibold" pitchFamily="50" charset="0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Adobe Hebrew" panose="02040503050201020203" pitchFamily="18" charset="-79"/>
      <p:regular r:id="rId35"/>
      <p:bold r:id="rId36"/>
      <p:italic r:id="rId37"/>
      <p:boldItalic r:id="rId38"/>
    </p:embeddedFont>
    <p:embeddedFont>
      <p:font typeface="Adobe Ming Std L" panose="02020300000000000000" pitchFamily="18" charset="-128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rue Lies" panose="02000500000000000000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0065B0"/>
    <a:srgbClr val="441D61"/>
    <a:srgbClr val="261036"/>
    <a:srgbClr val="00A44A"/>
    <a:srgbClr val="684A0E"/>
    <a:srgbClr val="C84732"/>
    <a:srgbClr val="BE4430"/>
    <a:srgbClr val="00194C"/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46057-4CC9-49D4-B1F0-C84B90EB44F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DFB6A-1CCE-4171-BB5F-93D8E6A1507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82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0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639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806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28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376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303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878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794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18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47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" y="6400800"/>
            <a:ext cx="914398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325E0E-38C6-4195-A69D-B30D2AE4DA97}" type="datetimeFigureOut">
              <a:rPr lang="en-CA" smtClean="0"/>
              <a:pPr/>
              <a:t>14/10/2014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712E4F-44E4-447F-A2D4-C37690729AF0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2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475" y="2904923"/>
            <a:ext cx="6349525" cy="31027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661875" y="2728694"/>
            <a:ext cx="43113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0" dirty="0" smtClean="0">
                <a:solidFill>
                  <a:schemeClr val="tx2">
                    <a:lumMod val="50000"/>
                  </a:schemeClr>
                </a:solidFill>
                <a:latin typeface="Tungsten Bold" pitchFamily="50" charset="0"/>
                <a:ea typeface="MASTERPLAN" panose="02000400000000000000" pitchFamily="2" charset="0"/>
              </a:rPr>
              <a:t>ZOMBIE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3274" y="4318882"/>
            <a:ext cx="582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 smtClean="0">
                <a:latin typeface="Tungsten Bold" pitchFamily="50" charset="0"/>
                <a:ea typeface="MASTERPLAN" panose="02000400000000000000" pitchFamily="2" charset="0"/>
              </a:rPr>
              <a:t>SIMULATION</a:t>
            </a:r>
            <a:endParaRPr lang="en-CA" sz="8000" dirty="0" smtClean="0">
              <a:latin typeface="Tungsten Bold" pitchFamily="50" charset="0"/>
              <a:ea typeface="MASTERPLAN" panose="020004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7172" y="3110409"/>
            <a:ext cx="665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ue Lies" panose="02000500000000000000" pitchFamily="2" charset="0"/>
                <a:ea typeface="MASTERPLAN" panose="02000400000000000000" pitchFamily="2" charset="0"/>
              </a:rPr>
              <a:t>I</a:t>
            </a:r>
          </a:p>
          <a:p>
            <a:pPr algn="ctr"/>
            <a:r>
              <a:rPr lang="en-CA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ue Lies" panose="02000500000000000000" pitchFamily="2" charset="0"/>
                <a:ea typeface="MASTERPLAN" panose="02000400000000000000" pitchFamily="2" charset="0"/>
              </a:rPr>
              <a:t>C</a:t>
            </a:r>
          </a:p>
          <a:p>
            <a:pPr algn="ctr"/>
            <a:r>
              <a:rPr lang="en-CA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ue Lies" panose="02000500000000000000" pitchFamily="2" charset="0"/>
                <a:ea typeface="MASTERPLAN" panose="02000400000000000000" pitchFamily="2" charset="0"/>
              </a:rPr>
              <a:t>S</a:t>
            </a:r>
          </a:p>
          <a:p>
            <a:pPr algn="ctr"/>
            <a:r>
              <a:rPr lang="en-CA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ue Lies" panose="02000500000000000000" pitchFamily="2" charset="0"/>
                <a:ea typeface="MASTERPLAN" panose="02000400000000000000" pitchFamily="2" charset="0"/>
              </a:rPr>
              <a:t>4</a:t>
            </a:r>
          </a:p>
          <a:p>
            <a:pPr algn="ctr"/>
            <a:r>
              <a:rPr lang="en-CA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ue Lies" panose="02000500000000000000" pitchFamily="2" charset="0"/>
                <a:ea typeface="MASTERPLAN" panose="02000400000000000000" pitchFamily="2" charset="0"/>
              </a:rPr>
              <a:t>U</a:t>
            </a:r>
            <a:endParaRPr lang="en-CA" sz="8000" dirty="0" smtClean="0">
              <a:solidFill>
                <a:schemeClr val="accent6">
                  <a:lumMod val="60000"/>
                  <a:lumOff val="40000"/>
                </a:schemeClr>
              </a:solidFill>
              <a:latin typeface="True Lies" panose="02000500000000000000" pitchFamily="2" charset="0"/>
              <a:ea typeface="MASTERPLAN" panose="020004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5392" y="5550164"/>
            <a:ext cx="616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tx2">
                    <a:lumMod val="50000"/>
                  </a:schemeClr>
                </a:solidFill>
              </a:rPr>
              <a:t>MARCO</a:t>
            </a:r>
            <a:r>
              <a:rPr lang="en-CA" dirty="0" smtClean="0"/>
              <a:t> LY, </a:t>
            </a:r>
            <a:r>
              <a:rPr lang="en-CA" dirty="0" smtClean="0">
                <a:solidFill>
                  <a:schemeClr val="tx2">
                    <a:lumMod val="50000"/>
                  </a:schemeClr>
                </a:solidFill>
              </a:rPr>
              <a:t>AHRENN </a:t>
            </a:r>
            <a:r>
              <a:rPr lang="en-CA" dirty="0" smtClean="0"/>
              <a:t>SIVANANTHAN, </a:t>
            </a:r>
            <a:r>
              <a:rPr lang="en-CA" dirty="0" smtClean="0">
                <a:solidFill>
                  <a:schemeClr val="tx2">
                    <a:lumMod val="50000"/>
                  </a:schemeClr>
                </a:solidFill>
              </a:rPr>
              <a:t>JASPER</a:t>
            </a:r>
            <a:r>
              <a:rPr lang="en-CA" dirty="0" smtClean="0"/>
              <a:t> TU, </a:t>
            </a:r>
            <a:r>
              <a:rPr lang="en-CA" dirty="0" smtClean="0">
                <a:solidFill>
                  <a:schemeClr val="tx2">
                    <a:lumMod val="50000"/>
                  </a:schemeClr>
                </a:solidFill>
              </a:rPr>
              <a:t>TYLER</a:t>
            </a:r>
            <a:r>
              <a:rPr lang="en-CA" dirty="0" smtClean="0"/>
              <a:t> ZHANG</a:t>
            </a:r>
            <a:endParaRPr lang="en-CA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96" y="3317062"/>
            <a:ext cx="1474452" cy="200605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19209" y="5477666"/>
            <a:ext cx="5767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42231" y="3110409"/>
            <a:ext cx="0" cy="2246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860" y="113211"/>
            <a:ext cx="2733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latin typeface="Tungsten Semibold" pitchFamily="50" charset="0"/>
              </a:rPr>
              <a:t>PowerPoint by Jasper Tu &amp; </a:t>
            </a:r>
            <a:r>
              <a:rPr lang="en-CA" sz="2000" dirty="0" err="1" smtClean="0">
                <a:latin typeface="Tungsten Semibold" pitchFamily="50" charset="0"/>
              </a:rPr>
              <a:t>Ahrenn</a:t>
            </a:r>
            <a:r>
              <a:rPr lang="en-CA" sz="2000" dirty="0" smtClean="0">
                <a:latin typeface="Tungsten Semibold" pitchFamily="50" charset="0"/>
              </a:rPr>
              <a:t> S.</a:t>
            </a:r>
            <a:endParaRPr lang="en-CA" sz="2000" dirty="0">
              <a:latin typeface="Tungsten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8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4A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Bold" pitchFamily="50" charset="0"/>
              </a:rPr>
              <a:t>ICONS</a:t>
            </a:r>
            <a:endParaRPr lang="en-CA" sz="6000" dirty="0">
              <a:solidFill>
                <a:schemeClr val="accent5">
                  <a:lumMod val="60000"/>
                  <a:lumOff val="40000"/>
                </a:schemeClr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chemeClr val="tx1"/>
                </a:solidFill>
                <a:latin typeface="Tungsten Semibold" pitchFamily="50" charset="0"/>
              </a:rPr>
              <a:t>AMMUNITION ICON</a:t>
            </a:r>
            <a:endParaRPr lang="en-CA" sz="28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626448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Signifies that a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soldier still has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ammunition remaining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Tungsten Semibold" pitchFamily="50" charset="0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W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ill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disappear when a soldier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runs out of ammunition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9" name="Picture 2" descr="C:\Users\Ahrenn\Desktop\ZombieSim V8.2\images\Ammo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5524" y="3293535"/>
            <a:ext cx="792911" cy="71362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591817" y="4100170"/>
            <a:ext cx="1384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Tungsten Semibold" pitchFamily="50" charset="0"/>
              </a:rPr>
              <a:t>Get a </a:t>
            </a:r>
            <a:r>
              <a:rPr lang="en-CA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</a:rPr>
              <a:t>9mm</a:t>
            </a:r>
            <a:r>
              <a:rPr lang="en-CA" dirty="0" smtClean="0">
                <a:latin typeface="Tungsten Semibold" pitchFamily="50" charset="0"/>
              </a:rPr>
              <a:t> they said.  You can </a:t>
            </a:r>
            <a:r>
              <a:rPr lang="en-CA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</a:rPr>
              <a:t>always</a:t>
            </a:r>
            <a:r>
              <a:rPr lang="en-CA" dirty="0" smtClean="0">
                <a:latin typeface="Tungsten Semibold" pitchFamily="50" charset="0"/>
              </a:rPr>
              <a:t> find a </a:t>
            </a:r>
            <a:r>
              <a:rPr lang="en-CA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</a:rPr>
              <a:t>9mm </a:t>
            </a:r>
            <a:r>
              <a:rPr lang="en-CA" dirty="0" smtClean="0">
                <a:latin typeface="Tungsten Semibold" pitchFamily="50" charset="0"/>
              </a:rPr>
              <a:t>they said.</a:t>
            </a:r>
            <a:endParaRPr lang="en-CA" sz="1100" b="1" i="1" dirty="0">
              <a:latin typeface="Tungsten Semibold" pitchFamily="50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737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MORE FUN STUFF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</a:rPr>
              <a:t>PLANE</a:t>
            </a:r>
            <a:endParaRPr lang="en-CA" sz="2800" b="1" i="1" dirty="0">
              <a:solidFill>
                <a:schemeClr val="tx2">
                  <a:lumMod val="75000"/>
                </a:schemeClr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8" y="2626448"/>
            <a:ext cx="5646207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Flies across world when there’re no supplies on screen; drops supplies.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Also shoots down zombies with turrets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Mainly for animation purposes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Provides visual aid of realistic zombie simulation</a:t>
            </a:r>
            <a:endParaRPr lang="en-US" sz="3400" b="1" dirty="0">
              <a:solidFill>
                <a:schemeClr val="tx1"/>
              </a:solidFill>
              <a:latin typeface="Tungsten Semibold" pitchFamily="50" charset="0"/>
              <a:ea typeface="Adobe Ming Std L" pitchFamily="18" charset="-128"/>
            </a:endParaRPr>
          </a:p>
        </p:txBody>
      </p:sp>
      <p:pic>
        <p:nvPicPr>
          <p:cNvPr id="10" name="Picture 4" descr="C:\Users\Ahrenn\Downloads\IMAGES IN HERE\Airplane_B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3288" y="3209975"/>
            <a:ext cx="1833472" cy="2127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2359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MORE FUN STUFF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chemeClr val="accent5"/>
                </a:solidFill>
                <a:latin typeface="Tungsten Semibold" pitchFamily="50" charset="0"/>
              </a:rPr>
              <a:t>Parachute</a:t>
            </a:r>
            <a:endParaRPr lang="en-CA" sz="2800" b="1" i="1" dirty="0">
              <a:solidFill>
                <a:schemeClr val="accent5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626448"/>
            <a:ext cx="4748899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Has </a:t>
            </a: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supply crates attached </a:t>
            </a:r>
            <a:endParaRPr lang="en-US" sz="3600" b="1" dirty="0">
              <a:solidFill>
                <a:schemeClr val="tx1"/>
              </a:solidFill>
              <a:latin typeface="Tungsten Semibold" pitchFamily="50" charset="0"/>
              <a:ea typeface="Adobe Ming Std L" pitchFamily="18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Size </a:t>
            </a:r>
            <a:r>
              <a:rPr lang="en-US" sz="36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of </a:t>
            </a: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parachute slowly shrinks </a:t>
            </a:r>
            <a:r>
              <a:rPr lang="en-US" sz="36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as </a:t>
            </a: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supply reaches closer to ground; parachute then disappears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Meant </a:t>
            </a: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for </a:t>
            </a:r>
            <a:r>
              <a:rPr lang="en-US" sz="36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visual </a:t>
            </a:r>
            <a:r>
              <a:rPr lang="en-US" sz="3600" b="1" dirty="0" smtClean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appeal </a:t>
            </a:r>
            <a:endParaRPr lang="en-US" sz="3600" b="1" dirty="0">
              <a:solidFill>
                <a:schemeClr val="tx1"/>
              </a:solidFill>
              <a:latin typeface="Tungsten Semibold" pitchFamily="50" charset="0"/>
              <a:ea typeface="Adobe Ming Std L" pitchFamily="18" charset="-128"/>
            </a:endParaRPr>
          </a:p>
        </p:txBody>
      </p:sp>
      <p:pic>
        <p:nvPicPr>
          <p:cNvPr id="8" name="Picture 3" descr="C:\Users\Ahrenn\Downloads\IMAGES IN HERE\Parachu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4533" y="2991028"/>
            <a:ext cx="2396609" cy="2296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08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MORE FUN STUFF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1373310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rgbClr val="0070C0"/>
                </a:solidFill>
                <a:latin typeface="Tungsten Semibold" pitchFamily="50" charset="0"/>
              </a:rPr>
              <a:t>Turret</a:t>
            </a:r>
            <a:endParaRPr lang="en-CA" sz="2800" b="1" i="1" dirty="0">
              <a:solidFill>
                <a:srgbClr val="0070C0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626448"/>
            <a:ext cx="3569579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Attached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to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top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of each base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&amp; plane wings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 Detect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zombie in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range; rotates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to aim and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shoot</a:t>
            </a:r>
            <a:endParaRPr lang="en-US" sz="3600" b="1" dirty="0">
              <a:solidFill>
                <a:schemeClr val="bg1"/>
              </a:solidFill>
              <a:latin typeface="Tungsten Semibold" pitchFamily="50" charset="0"/>
              <a:ea typeface="Adobe Ming Std L" pitchFamily="18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60447" y="1845734"/>
            <a:ext cx="1373310" cy="4616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00" dirty="0" smtClean="0">
                <a:solidFill>
                  <a:srgbClr val="0070C0"/>
                </a:solidFill>
                <a:latin typeface="Tungsten Semibold" pitchFamily="50" charset="0"/>
              </a:rPr>
              <a:t>Bullets</a:t>
            </a:r>
            <a:endParaRPr lang="en-CA" sz="2800" b="1" i="1" dirty="0">
              <a:solidFill>
                <a:srgbClr val="0070C0"/>
              </a:solidFill>
              <a:latin typeface="Tungsten Semibold" pitchFamily="50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0" y="2626448"/>
            <a:ext cx="377724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F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ired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from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turrets &amp; soldiers’ guns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Damages zombies on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Cannot penetrate buildings </a:t>
            </a:r>
            <a:r>
              <a:rPr lang="en-US" sz="3200" b="1" dirty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&amp;</a:t>
            </a:r>
            <a:r>
              <a:rPr lang="en-US" sz="3200" b="1" dirty="0" smtClean="0">
                <a:solidFill>
                  <a:schemeClr val="bg1"/>
                </a:solidFill>
                <a:latin typeface="Tungsten Semibold" pitchFamily="50" charset="0"/>
                <a:ea typeface="Adobe Ming Std L" pitchFamily="18" charset="-128"/>
              </a:rPr>
              <a:t> obstacles</a:t>
            </a:r>
            <a:endParaRPr lang="en-US" sz="3600" b="1" dirty="0">
              <a:solidFill>
                <a:schemeClr val="bg1"/>
              </a:solidFill>
              <a:latin typeface="Tungsten Semibold" pitchFamily="50" charset="0"/>
              <a:ea typeface="Adobe Ming Std L" pitchFamily="18" charset="-128"/>
            </a:endParaRPr>
          </a:p>
        </p:txBody>
      </p:sp>
      <p:pic>
        <p:nvPicPr>
          <p:cNvPr id="11" name="Picture 6" descr="C:\Users\Ahrenn\Downloads\IMAGES IN HERE\Turret.png"/>
          <p:cNvPicPr>
            <a:picLocks noChangeAspect="1" noChangeArrowheads="1"/>
          </p:cNvPicPr>
          <p:nvPr/>
        </p:nvPicPr>
        <p:blipFill>
          <a:blip r:embed="rId2">
            <a:lum bright="-49000" contrast="100000"/>
          </a:blip>
          <a:srcRect/>
          <a:stretch>
            <a:fillRect/>
          </a:stretch>
        </p:blipFill>
        <p:spPr bwMode="auto">
          <a:xfrm rot="9339945">
            <a:off x="2232037" y="4758987"/>
            <a:ext cx="1600200" cy="518616"/>
          </a:xfrm>
          <a:prstGeom prst="rect">
            <a:avLst/>
          </a:prstGeom>
        </p:spPr>
      </p:pic>
      <p:pic>
        <p:nvPicPr>
          <p:cNvPr id="12" name="Picture 5" descr="C:\Users\Ahrenn\Downloads\IMAGES IN HERE\Bulle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296029">
            <a:off x="1957752" y="5421294"/>
            <a:ext cx="235980" cy="58995"/>
          </a:xfrm>
          <a:prstGeom prst="rect">
            <a:avLst/>
          </a:prstGeom>
          <a:noFill/>
        </p:spPr>
      </p:pic>
      <p:pic>
        <p:nvPicPr>
          <p:cNvPr id="13" name="Picture 5" descr="C:\Users\Ahrenn\Downloads\IMAGES IN HERE\Bulle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296029">
            <a:off x="1663210" y="5557717"/>
            <a:ext cx="235980" cy="58995"/>
          </a:xfrm>
          <a:prstGeom prst="rect">
            <a:avLst/>
          </a:prstGeom>
          <a:noFill/>
        </p:spPr>
      </p:pic>
      <p:pic>
        <p:nvPicPr>
          <p:cNvPr id="14" name="Picture 5" descr="C:\Users\Ahrenn\Downloads\IMAGES IN HERE\Bulle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023" y="5584254"/>
            <a:ext cx="914400" cy="228600"/>
          </a:xfrm>
          <a:prstGeom prst="rect">
            <a:avLst/>
          </a:prstGeom>
          <a:noFill/>
        </p:spPr>
      </p:pic>
      <p:pic>
        <p:nvPicPr>
          <p:cNvPr id="15" name="Picture 5" descr="C:\Users\Ahrenn\Downloads\IMAGES IN HERE\Bulle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8165" y="5584254"/>
            <a:ext cx="914400" cy="22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1644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 build="p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STATISTICS BARS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543799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</a:rPr>
              <a:t>GENERAL STATISTICS</a:t>
            </a:r>
            <a:endParaRPr lang="en-CA" sz="2800" b="1" i="1" dirty="0">
              <a:solidFill>
                <a:schemeClr val="accent2">
                  <a:lumMod val="60000"/>
                  <a:lumOff val="40000"/>
                </a:schemeClr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558080"/>
            <a:ext cx="4338700" cy="35094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tx1"/>
                </a:solidFill>
                <a:latin typeface="Tungsten Semibold" pitchFamily="50" charset="0"/>
                <a:ea typeface="Adobe Ming Std L" pitchFamily="18" charset="-128"/>
              </a:rPr>
              <a:t>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Has statistics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about actors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on screen; ex. # of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scouts, zombies,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&amp; soldiers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on screen,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&amp; # of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each that are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dead / alive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States #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of supply crates dropped and zombies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spawned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Will 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be half-transparent </a:t>
            </a:r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until clicked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16" name="Picture 2" descr="C:\Users\Ahrenn\Downloads\Total Stat Bar - Onl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660" y="3191669"/>
            <a:ext cx="3354928" cy="15353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5570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1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STATISTICS BARS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543799" cy="461630"/>
          </a:xfrm>
        </p:spPr>
        <p:txBody>
          <a:bodyPr>
            <a:noAutofit/>
          </a:bodyPr>
          <a:lstStyle/>
          <a:p>
            <a:r>
              <a:rPr lang="en-CA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</a:rPr>
              <a:t>BASE STATISTICS</a:t>
            </a:r>
            <a:endParaRPr lang="en-CA" sz="2800" b="1" i="1" dirty="0">
              <a:solidFill>
                <a:schemeClr val="accent2">
                  <a:lumMod val="60000"/>
                  <a:lumOff val="40000"/>
                </a:schemeClr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558080"/>
            <a:ext cx="3988322" cy="35094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</a:t>
            </a: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Shows statistics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for individual </a:t>
            </a: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bases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Info includes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population, food, </a:t>
            </a: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&amp; weapons in 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Set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to be invisible </a:t>
            </a:r>
            <a:r>
              <a:rPr lang="en-US" sz="3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until clicked</a:t>
            </a:r>
            <a:endParaRPr lang="en-US" sz="36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  <a:cs typeface="Adobe Hebrew" pitchFamily="18" charset="-79"/>
            </a:endParaRP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8247" y="3120248"/>
            <a:ext cx="3098009" cy="179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4661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" y="2131051"/>
            <a:ext cx="5797324" cy="389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873382" y="3237802"/>
            <a:ext cx="1578409" cy="167751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Tungsten Semibold" pitchFamily="50" charset="0"/>
                <a:cs typeface="Adobe Hebrew" pitchFamily="18" charset="-79"/>
              </a:rPr>
              <a:t>Default world, no characters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Tungsten Semibold" pitchFamily="50" charset="0"/>
              <a:cs typeface="Adobe Hebrew" pitchFamily="18" charset="-79"/>
            </a:endParaRP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73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768349" y="4743664"/>
            <a:ext cx="4783468" cy="145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Tungsten Semibold" pitchFamily="50" charset="0"/>
                <a:cs typeface="Adobe Hebrew" pitchFamily="18" charset="-79"/>
              </a:rPr>
              <a:t>Info getting updated in both Statistics Bars … </a:t>
            </a:r>
            <a:endParaRPr lang="en-US" sz="3600" dirty="0">
              <a:solidFill>
                <a:schemeClr val="tx1"/>
              </a:solidFill>
              <a:latin typeface="Tungsten Semibold" pitchFamily="50" charset="0"/>
              <a:cs typeface="Adobe Hebrew" pitchFamily="18" charset="-79"/>
            </a:endParaRP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6292" y="4722727"/>
            <a:ext cx="2547136" cy="147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292" y="1889169"/>
            <a:ext cx="5058185" cy="26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981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60532" y="2415738"/>
            <a:ext cx="3569965" cy="145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Tungsten Semibold" pitchFamily="50" charset="0"/>
                <a:cs typeface="Adobe Hebrew" pitchFamily="18" charset="-79"/>
              </a:rPr>
              <a:t>Turret attempts to kill both zombies on screen …</a:t>
            </a:r>
            <a:endParaRPr lang="en-US" sz="3600" dirty="0">
              <a:solidFill>
                <a:schemeClr val="tx1"/>
              </a:solidFill>
              <a:latin typeface="Tungsten Semibold" pitchFamily="50" charset="0"/>
              <a:cs typeface="Adobe Hebrew" pitchFamily="18" charset="-79"/>
            </a:endParaRP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609" y="2196000"/>
            <a:ext cx="3149191" cy="36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2788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19200" y="4974859"/>
            <a:ext cx="6734086" cy="145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  <a:cs typeface="Adobe Hebrew" pitchFamily="18" charset="-79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Tungsten Semibold" pitchFamily="50" charset="0"/>
                <a:cs typeface="Adobe Hebrew" pitchFamily="18" charset="-79"/>
              </a:rPr>
              <a:t>Characters with icons above heads …</a:t>
            </a:r>
            <a:endParaRPr lang="en-US" sz="4800" dirty="0">
              <a:solidFill>
                <a:schemeClr val="tx1"/>
              </a:solidFill>
              <a:latin typeface="Tungsten Semibold" pitchFamily="50" charset="0"/>
              <a:cs typeface="Adobe Hebrew" pitchFamily="18" charset="-79"/>
            </a:endParaRPr>
          </a:p>
          <a:p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ungsten Semibold" pitchFamily="50" charset="0"/>
              </a:rPr>
              <a:t> 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701147"/>
            <a:ext cx="1844208" cy="1640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3762" y="2417914"/>
            <a:ext cx="1604962" cy="2182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" name="Picture 7" descr="https://fbcdn-sphotos-h-a.akamaihd.net/hphotos-ak-xpa1/v/t34.0-12/10726560_532423030227113_708595479_n.jpg?oh=93fc46dff56fcccbe6e36ef9428d52b7&amp;oe=543DAC46&amp;__gda__=1413315801_a1fe31a83670bb32208cd221d847be7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2034" y="2807392"/>
            <a:ext cx="1163626" cy="1533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10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CHARACTERS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SCOUT</a:t>
            </a:r>
            <a:endParaRPr lang="en-CA" sz="2600" b="1" i="1" dirty="0">
              <a:solidFill>
                <a:schemeClr val="accent2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484106"/>
            <a:ext cx="5406925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Sent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out from a base to collect supplies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&amp; bring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them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back</a:t>
            </a:r>
            <a:endParaRPr lang="en-US" sz="3300" b="1" dirty="0">
              <a:solidFill>
                <a:schemeClr val="accent5"/>
              </a:solidFill>
              <a:latin typeface="Tungsten Semibold" pitchFamily="50" charset="0"/>
              <a:cs typeface="Courier New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Icons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above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scout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will indicate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type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of supply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currently carried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Prioritizes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food when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base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is in desperate need of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food; otherwise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,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will </a:t>
            </a:r>
            <a:r>
              <a:rPr lang="en-US" sz="3300" b="1" dirty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prioritize </a:t>
            </a:r>
            <a:r>
              <a:rPr lang="en-US" sz="3300" b="1" dirty="0" smtClean="0">
                <a:solidFill>
                  <a:schemeClr val="accent5"/>
                </a:solidFill>
                <a:latin typeface="Tungsten Semibold" pitchFamily="50" charset="0"/>
                <a:cs typeface="Courier New" pitchFamily="49" charset="0"/>
              </a:rPr>
              <a:t>weapon</a:t>
            </a:r>
            <a:endParaRPr lang="en-US" sz="3300" b="1" dirty="0">
              <a:solidFill>
                <a:schemeClr val="accent5"/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8" name="Picture 7" descr="C:\Users\Ahrenn\Downloads\IMAGES IN HERE\Default Scou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9081" y="2591613"/>
            <a:ext cx="1295400" cy="10668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51" y="3985840"/>
            <a:ext cx="636059" cy="636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88" y="4949326"/>
            <a:ext cx="810384" cy="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8629" y="2361469"/>
            <a:ext cx="13781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ungsten Semibold" pitchFamily="50" charset="0"/>
              </a:rPr>
              <a:t>SCOUTS BEING </a:t>
            </a:r>
            <a:r>
              <a:rPr lang="en-US" sz="2800" dirty="0" smtClean="0">
                <a:latin typeface="Tungsten Semibold" pitchFamily="50" charset="0"/>
              </a:rPr>
              <a:t>CONVERTED INTO ZOMBIES, </a:t>
            </a:r>
            <a:r>
              <a:rPr lang="en-US" sz="2800" dirty="0" smtClean="0">
                <a:latin typeface="Tungsten Semibold" pitchFamily="50" charset="0"/>
              </a:rPr>
              <a:t>&amp; SCOUTS </a:t>
            </a:r>
            <a:r>
              <a:rPr lang="en-US" sz="2800" dirty="0" smtClean="0">
                <a:latin typeface="Tungsten Semibold" pitchFamily="50" charset="0"/>
              </a:rPr>
              <a:t>BEING EATEN</a:t>
            </a:r>
            <a:endParaRPr lang="en-US" sz="2800" dirty="0">
              <a:latin typeface="Tungsten Semibold" pitchFamily="50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761" y="3915741"/>
            <a:ext cx="2717563" cy="191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2518" y="3915741"/>
            <a:ext cx="2717563" cy="18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761" y="1950892"/>
            <a:ext cx="2717563" cy="175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2519" y="1956211"/>
            <a:ext cx="2717563" cy="174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208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7030" y="2533627"/>
            <a:ext cx="2300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Tungsten Semibold" pitchFamily="50" charset="0"/>
              </a:rPr>
              <a:t>Soldier shoots at zombie …</a:t>
            </a:r>
            <a:endParaRPr lang="en-US" sz="5400" dirty="0">
              <a:latin typeface="Tungsten Semibold" pitchFamily="5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3090" y="2131051"/>
            <a:ext cx="3813000" cy="320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374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" y="2022048"/>
            <a:ext cx="4209544" cy="23825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" y="4631991"/>
            <a:ext cx="1350763" cy="1137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1612" y="4631991"/>
            <a:ext cx="1364982" cy="1137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3068" y="4631991"/>
            <a:ext cx="1329436" cy="1137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13552" y="4634592"/>
            <a:ext cx="1364982" cy="11161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60911" y="4648811"/>
            <a:ext cx="1507168" cy="1087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5170205" y="2131051"/>
            <a:ext cx="3356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ungsten Semibold" pitchFamily="50" charset="0"/>
              </a:rPr>
              <a:t>PLANE FLIES OVER,  DROPS A PARACHUTE,  WHILST SHOOTING @ ZOMBIES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  <a:latin typeface="Tungsten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7873" y="2289794"/>
            <a:ext cx="5752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ungsten Semibold" pitchFamily="50" charset="0"/>
              </a:rPr>
              <a:t>SCOUTS &amp; SOLDIERS AVOID OBSTACLES</a:t>
            </a:r>
            <a:endParaRPr lang="en-US" sz="4000" dirty="0">
              <a:solidFill>
                <a:schemeClr val="accent5">
                  <a:lumMod val="40000"/>
                  <a:lumOff val="60000"/>
                </a:schemeClr>
              </a:solidFill>
              <a:latin typeface="Tungsten Semibold" pitchFamily="50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" y="1956100"/>
            <a:ext cx="1911783" cy="116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194" y="4546252"/>
            <a:ext cx="1665718" cy="1041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194" y="3351566"/>
            <a:ext cx="1515151" cy="946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27873" y="3598479"/>
            <a:ext cx="3048000" cy="1895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510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SCREENCAPS [End Result]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8003" y="1905704"/>
            <a:ext cx="6953713" cy="4230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351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1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Elements of OOP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960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Tungsten Semibold" pitchFamily="50" charset="0"/>
              </a:rPr>
              <a:t>PROCESS  (+)</a:t>
            </a:r>
            <a:endParaRPr lang="en-US" sz="3200" dirty="0">
              <a:solidFill>
                <a:srgbClr val="92D050"/>
              </a:solidFill>
              <a:latin typeface="Tungsten Semibold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59" y="2415738"/>
            <a:ext cx="4808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Clear </a:t>
            </a:r>
            <a:r>
              <a:rPr lang="en-US" sz="2800" dirty="0">
                <a:latin typeface="Tungsten Semibold" pitchFamily="50" charset="0"/>
              </a:rPr>
              <a:t>modular structure </a:t>
            </a:r>
            <a:endParaRPr lang="en-US" sz="2800" dirty="0" smtClean="0">
              <a:latin typeface="Tungsten Semibold" pitchFamily="50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Implement </a:t>
            </a:r>
            <a:r>
              <a:rPr lang="en-US" sz="2800" dirty="0">
                <a:latin typeface="Tungsten Semibold" pitchFamily="50" charset="0"/>
              </a:rPr>
              <a:t>code from a super class multiple times into </a:t>
            </a:r>
            <a:r>
              <a:rPr lang="en-US" sz="2800" dirty="0" smtClean="0">
                <a:latin typeface="Tungsten Semibold" pitchFamily="50" charset="0"/>
              </a:rPr>
              <a:t>subclasses</a:t>
            </a:r>
            <a:endParaRPr lang="en-US" sz="2800" dirty="0">
              <a:latin typeface="Tungsten Semibold" pitchFamily="50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Proper </a:t>
            </a:r>
            <a:r>
              <a:rPr lang="en-US" sz="2800" dirty="0">
                <a:latin typeface="Tungsten Semibold" pitchFamily="50" charset="0"/>
              </a:rPr>
              <a:t>coding conventions </a:t>
            </a:r>
            <a:r>
              <a:rPr lang="en-US" sz="2800" dirty="0" smtClean="0">
                <a:latin typeface="Tungsten Semibold" pitchFamily="50" charset="0"/>
              </a:rPr>
              <a:t>(encapsulation) through abstract &amp; protected methods</a:t>
            </a:r>
            <a:endParaRPr lang="en-US" sz="2800" dirty="0">
              <a:latin typeface="Tungsten Semibold" pitchFamily="50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Modify </a:t>
            </a:r>
            <a:r>
              <a:rPr lang="en-US" sz="2800" dirty="0">
                <a:latin typeface="Tungsten Semibold" pitchFamily="50" charset="0"/>
              </a:rPr>
              <a:t>existing code </a:t>
            </a:r>
            <a:r>
              <a:rPr lang="en-US" sz="2800" dirty="0" smtClean="0">
                <a:latin typeface="Tungsten Semibold" pitchFamily="50" charset="0"/>
              </a:rPr>
              <a:t>with ease</a:t>
            </a:r>
            <a:endParaRPr lang="en-US" sz="2800" dirty="0">
              <a:latin typeface="Tungsten Semibold" pitchFamily="50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Good </a:t>
            </a:r>
            <a:r>
              <a:rPr lang="en-US" sz="2800" dirty="0">
                <a:latin typeface="Tungsten Semibold" pitchFamily="50" charset="0"/>
              </a:rPr>
              <a:t>foundation for </a:t>
            </a:r>
            <a:r>
              <a:rPr lang="en-US" sz="2800" dirty="0" smtClean="0">
                <a:latin typeface="Tungsten Semibold" pitchFamily="50" charset="0"/>
              </a:rPr>
              <a:t>code so </a:t>
            </a:r>
            <a:r>
              <a:rPr lang="en-US" sz="2800" dirty="0">
                <a:latin typeface="Tungsten Semibold" pitchFamily="50" charset="0"/>
              </a:rPr>
              <a:t>that all programmers could understand code </a:t>
            </a:r>
            <a:endParaRPr lang="en-US" sz="2800" dirty="0">
              <a:latin typeface="Tungsten Semibold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4964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Tungsten Semibold" pitchFamily="50" charset="0"/>
              </a:rPr>
              <a:t>PRODUCT (+)</a:t>
            </a:r>
            <a:endParaRPr lang="en-US" sz="3200" dirty="0">
              <a:solidFill>
                <a:srgbClr val="92D050"/>
              </a:solidFill>
              <a:latin typeface="Tungsten Semibold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4964" y="2415738"/>
            <a:ext cx="2647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Time was saved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Collective group goals were met through using OOP </a:t>
            </a:r>
            <a:endParaRPr lang="en-US" sz="2800" dirty="0">
              <a:latin typeface="Tungsten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2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API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960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Tungsten Semibold" pitchFamily="50" charset="0"/>
              </a:rPr>
              <a:t>PROCESS  (-)</a:t>
            </a:r>
            <a:endParaRPr lang="en-US" sz="3200" dirty="0">
              <a:solidFill>
                <a:schemeClr val="accent2"/>
              </a:solidFill>
              <a:latin typeface="Tungsten Semibold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" y="2415738"/>
            <a:ext cx="46207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Offered clarity of each class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Allowed for unifying of code; ex. </a:t>
            </a:r>
            <a:r>
              <a:rPr lang="en-US" sz="2800" dirty="0">
                <a:latin typeface="Tungsten Semibold" pitchFamily="50" charset="0"/>
              </a:rPr>
              <a:t>Implementing </a:t>
            </a:r>
            <a:r>
              <a:rPr lang="en-US" sz="2800" dirty="0" smtClean="0">
                <a:latin typeface="Tungsten Semibold" pitchFamily="50" charset="0"/>
              </a:rPr>
              <a:t>method </a:t>
            </a:r>
            <a:r>
              <a:rPr lang="en-US" sz="2800" dirty="0">
                <a:latin typeface="Tungsten Semibold" pitchFamily="50" charset="0"/>
              </a:rPr>
              <a:t>to return to base in both a scout and base </a:t>
            </a:r>
            <a:r>
              <a:rPr lang="en-US" sz="2800" dirty="0" smtClean="0">
                <a:latin typeface="Tungsten Semibold" pitchFamily="50" charset="0"/>
              </a:rPr>
              <a:t>class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However, still time-consuming when done correctly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Consumed more time that could have been devoted to code quality </a:t>
            </a:r>
            <a:endParaRPr lang="en-US" sz="2800" dirty="0">
              <a:latin typeface="Tungsten Semibold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4964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Tungsten Semibold" pitchFamily="50" charset="0"/>
              </a:rPr>
              <a:t>PRODUCT (+)</a:t>
            </a:r>
            <a:endParaRPr lang="en-US" sz="3200" dirty="0">
              <a:solidFill>
                <a:srgbClr val="92D050"/>
              </a:solidFill>
              <a:latin typeface="Tungsten Semibold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4964" y="2415738"/>
            <a:ext cx="2647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Understood its usefulness in real-life scenario through success in coding as group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Great practice for programming in workforce</a:t>
            </a:r>
          </a:p>
        </p:txBody>
      </p:sp>
    </p:spTree>
    <p:extLst>
      <p:ext uri="{BB962C8B-B14F-4D97-AF65-F5344CB8AC3E}">
        <p14:creationId xmlns:p14="http://schemas.microsoft.com/office/powerpoint/2010/main" val="1330893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CLASS DIAGRAMS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960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Tungsten Semibold" pitchFamily="50" charset="0"/>
              </a:rPr>
              <a:t>PROCESS  (-)</a:t>
            </a:r>
            <a:endParaRPr lang="en-US" sz="3200" dirty="0">
              <a:solidFill>
                <a:schemeClr val="accent2"/>
              </a:solidFill>
              <a:latin typeface="Tungsten Semibold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" y="2415738"/>
            <a:ext cx="46207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Benefit of clear visual model to abide by and double check code (</a:t>
            </a:r>
            <a:r>
              <a:rPr lang="en-US" sz="2800" dirty="0" smtClean="0">
                <a:solidFill>
                  <a:srgbClr val="00B0F0"/>
                </a:solidFill>
                <a:latin typeface="Tungsten Semibold" pitchFamily="50" charset="0"/>
              </a:rPr>
              <a:t>blueprint</a:t>
            </a:r>
            <a:r>
              <a:rPr lang="en-US" sz="2800" dirty="0" smtClean="0">
                <a:latin typeface="Tungsten Semibold" pitchFamily="50" charset="0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Aided in analysis of interaction before coding commenced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However, was time-consuming to confirm ideas; many were omitted in end result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latin typeface="Tungsten Semibold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4964" y="1838663"/>
            <a:ext cx="200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Tungsten Semibold" pitchFamily="50" charset="0"/>
              </a:rPr>
              <a:t>PRODUCT (+)</a:t>
            </a:r>
            <a:endParaRPr lang="en-US" sz="3200" dirty="0">
              <a:solidFill>
                <a:srgbClr val="92D050"/>
              </a:solidFill>
              <a:latin typeface="Tungsten Semibold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4964" y="2415738"/>
            <a:ext cx="2647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Tungsten Semibold" pitchFamily="50" charset="0"/>
              </a:rPr>
              <a:t> Worth it in the end, as all group members were able to comprehend each other’s code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ungsten Semibold" pitchFamily="50" charset="0"/>
              </a:rPr>
              <a:t> </a:t>
            </a:r>
            <a:r>
              <a:rPr lang="en-US" sz="2800" dirty="0" smtClean="0">
                <a:latin typeface="Tungsten Semibold" pitchFamily="50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594163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532" y="4102088"/>
            <a:ext cx="7543800" cy="1450757"/>
          </a:xfrm>
        </p:spPr>
        <p:txBody>
          <a:bodyPr>
            <a:noAutofit/>
          </a:bodyPr>
          <a:lstStyle/>
          <a:p>
            <a:r>
              <a:rPr lang="en-CA" sz="8800" dirty="0" smtClean="0">
                <a:solidFill>
                  <a:schemeClr val="accent2"/>
                </a:solidFill>
                <a:latin typeface="Tungsten Bold" pitchFamily="50" charset="0"/>
              </a:rPr>
              <a:t>Thanks for being</a:t>
            </a:r>
            <a:br>
              <a:rPr lang="en-CA" sz="8800" dirty="0" smtClean="0">
                <a:solidFill>
                  <a:schemeClr val="accent2"/>
                </a:solidFill>
                <a:latin typeface="Tungsten Bold" pitchFamily="50" charset="0"/>
              </a:rPr>
            </a:br>
            <a:r>
              <a:rPr lang="en-CA" sz="8800" dirty="0" smtClean="0">
                <a:solidFill>
                  <a:schemeClr val="accent2"/>
                </a:solidFill>
                <a:latin typeface="Tungsten Bold" pitchFamily="50" charset="0"/>
              </a:rPr>
              <a:t>an Awesome </a:t>
            </a:r>
            <a:br>
              <a:rPr lang="en-CA" sz="8800" dirty="0" smtClean="0">
                <a:solidFill>
                  <a:schemeClr val="accent2"/>
                </a:solidFill>
                <a:latin typeface="Tungsten Bold" pitchFamily="50" charset="0"/>
              </a:rPr>
            </a:br>
            <a:r>
              <a:rPr lang="en-CA" sz="8800" dirty="0" smtClean="0">
                <a:solidFill>
                  <a:schemeClr val="accent2"/>
                </a:solidFill>
                <a:latin typeface="Tungsten Bold" pitchFamily="50" charset="0"/>
              </a:rPr>
              <a:t>Audience </a:t>
            </a:r>
            <a:r>
              <a:rPr lang="en-CA" sz="8800" dirty="0" smtClean="0">
                <a:solidFill>
                  <a:schemeClr val="accent2"/>
                </a:solidFill>
                <a:latin typeface="Tungsten Bold" pitchFamily="50" charset="0"/>
                <a:sym typeface="Wingdings" panose="05000000000000000000" pitchFamily="2" charset="2"/>
              </a:rPr>
              <a:t> </a:t>
            </a:r>
            <a:endParaRPr lang="en-CA" sz="6600" dirty="0">
              <a:solidFill>
                <a:schemeClr val="accent2"/>
              </a:solidFill>
              <a:latin typeface="Tungsten 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1689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CHARACTERS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SOLDIER</a:t>
            </a:r>
            <a:endParaRPr lang="en-CA" sz="2600" b="1" i="1" dirty="0">
              <a:solidFill>
                <a:schemeClr val="accent2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484106"/>
            <a:ext cx="5406925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Spawned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base when it acquires enough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weapons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Searches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for zombies,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aims &amp; shoots at zombies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in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range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Icon used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to indicate whether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soldier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has ammo or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not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back to base, when 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runs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out of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bullets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51" y="2879562"/>
            <a:ext cx="677334" cy="609600"/>
          </a:xfrm>
          <a:prstGeom prst="rect">
            <a:avLst/>
          </a:prstGeom>
        </p:spPr>
      </p:pic>
      <p:pic>
        <p:nvPicPr>
          <p:cNvPr id="12" name="Picture 6" descr="C:\Users\Ahrenn\Downloads\IMAGES IN HERE\Soldier Facing Righ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1551" y="3704309"/>
            <a:ext cx="1820333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9391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tx1"/>
                </a:solidFill>
                <a:latin typeface="Tungsten Bold" pitchFamily="50" charset="0"/>
              </a:rPr>
              <a:t>CHARACTERS</a:t>
            </a:r>
            <a:endParaRPr lang="en-CA" sz="6000" dirty="0">
              <a:solidFill>
                <a:schemeClr val="tx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ZOMBIE</a:t>
            </a:r>
            <a:endParaRPr lang="en-CA" sz="2600" b="1" i="1" dirty="0">
              <a:solidFill>
                <a:schemeClr val="accent2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2484106"/>
            <a:ext cx="5406925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Comes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in from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1 of 4 sides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of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world; wanders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around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randomly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Detects human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in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range - gives chase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Attacks human in contact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If human health runs out - based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on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zombie’s hunger level, human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will either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get eaten or turned into 1 of the undead</a:t>
            </a:r>
            <a:endParaRPr 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9" name="Picture 5" descr="C:\Users\Ahrenn\Downloads\IMAGES IN HERE\Zombi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7355" y="3249834"/>
            <a:ext cx="1295400" cy="1324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611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4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STRUCTURES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bg1"/>
                </a:solidFill>
                <a:latin typeface="Tungsten Semibold" pitchFamily="50" charset="0"/>
              </a:rPr>
              <a:t>BASES </a:t>
            </a:r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[4 in total @ corners of World]</a:t>
            </a:r>
            <a:endParaRPr lang="en-CA" sz="26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484106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H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ouses + determines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when to spawn soldiers or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scouts;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has turret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firing @ zombies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P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opulation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in each base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consumes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food and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reproduces @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given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time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If food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supply =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 low … mass spawns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scouts to collect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supplies, &amp; soldiers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to protect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scouts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Click on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a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base; statistics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of that base will be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shown!</a:t>
            </a:r>
            <a:endParaRPr 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8" name="Picture 5" descr="C:\Users\Ahrenn\Downloads\IMAGES IN HERE\Base 3 N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9526" y="3206009"/>
            <a:ext cx="2225340" cy="158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407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STRUCTURES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bg1"/>
                </a:solidFill>
                <a:latin typeface="Tungsten Semibold" pitchFamily="50" charset="0"/>
              </a:rPr>
              <a:t>SUPPLY CRATES </a:t>
            </a:r>
            <a:endParaRPr lang="en-CA" sz="26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484106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Contain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both food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&amp; weapons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Number representing type of crate will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randomly generated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When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scout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obtains a crate - scout can pick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up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certain # of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When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supplies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in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a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base run out, it will be removed from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Tungsten Semibold" pitchFamily="50" charset="0"/>
                <a:cs typeface="Courier New" pitchFamily="49" charset="0"/>
              </a:rPr>
              <a:t>screen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9" name="Picture 7" descr="C:\Users\Ahrenn\Downloads\IMAGES IN HERE\Supply Cr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8193" y="2153563"/>
            <a:ext cx="841049" cy="692628"/>
          </a:xfrm>
          <a:prstGeom prst="rect">
            <a:avLst/>
          </a:prstGeom>
          <a:noFill/>
        </p:spPr>
      </p:pic>
      <p:pic>
        <p:nvPicPr>
          <p:cNvPr id="11" name="Picture 7" descr="C:\Users\Ahrenn\Downloads\IMAGES IN HERE\Supply Cr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8193" y="5311738"/>
            <a:ext cx="841049" cy="692628"/>
          </a:xfrm>
          <a:prstGeom prst="rect">
            <a:avLst/>
          </a:prstGeom>
          <a:noFill/>
        </p:spPr>
      </p:pic>
      <p:pic>
        <p:nvPicPr>
          <p:cNvPr id="12" name="Picture 7" descr="C:\Users\Ahrenn\Downloads\IMAGES IN HERE\Supply Cr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8193" y="3206288"/>
            <a:ext cx="841049" cy="69262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21" y="4259013"/>
            <a:ext cx="841321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Tungsten Bold" pitchFamily="50" charset="0"/>
              </a:rPr>
              <a:t>STRUCTURES</a:t>
            </a:r>
            <a:endParaRPr lang="en-CA" sz="6000" dirty="0">
              <a:solidFill>
                <a:schemeClr val="bg1"/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bg1"/>
                </a:solidFill>
                <a:latin typeface="Tungsten Semibold" pitchFamily="50" charset="0"/>
              </a:rPr>
              <a:t>OBSTACLES</a:t>
            </a:r>
            <a:endParaRPr lang="en-CA" sz="26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484106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Create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path blocks for all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H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arder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for zombies to catch up to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humans; harder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for soldiers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+ scouts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to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perform duties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imulation = more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fun to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watch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  <a:sym typeface="Wingdings" panose="05000000000000000000" pitchFamily="2" charset="2"/>
              </a:rPr>
              <a:t>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13" name="Picture 8" descr="C:\Users\Ahrenn\Downloads\IMAGES IN HERE\Tree Obsta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7948" y="3043713"/>
            <a:ext cx="838200" cy="838200"/>
          </a:xfrm>
          <a:prstGeom prst="rect">
            <a:avLst/>
          </a:prstGeom>
          <a:noFill/>
        </p:spPr>
      </p:pic>
      <p:pic>
        <p:nvPicPr>
          <p:cNvPr id="14" name="Picture 9" descr="C:\Users\Ahrenn\Downloads\IMAGES IN HERE\Rock Obstac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9438" y="4209382"/>
            <a:ext cx="675220" cy="636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6153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Bold" pitchFamily="50" charset="0"/>
              </a:rPr>
              <a:t>ICONS</a:t>
            </a:r>
            <a:endParaRPr lang="en-CA" sz="6000" dirty="0">
              <a:solidFill>
                <a:schemeClr val="accent5">
                  <a:lumMod val="60000"/>
                  <a:lumOff val="40000"/>
                </a:schemeClr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FOOD ICON</a:t>
            </a:r>
            <a:endParaRPr lang="en-CA" sz="26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484106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Represents when </a:t>
            </a:r>
            <a:r>
              <a:rPr lang="en-US" sz="3600" b="1" dirty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scout is carrying food back to </a:t>
            </a: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Follows instance </a:t>
            </a:r>
            <a:r>
              <a:rPr lang="en-US" sz="3600" b="1" dirty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of scout they are paired </a:t>
            </a: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Useful </a:t>
            </a:r>
            <a:r>
              <a:rPr lang="en-US" sz="3600" b="1" dirty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class to help visualize </a:t>
            </a: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hunger </a:t>
            </a:r>
            <a:r>
              <a:rPr lang="en-US" sz="3600" b="1" dirty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situation in each </a:t>
            </a:r>
            <a:r>
              <a:rPr lang="en-US" sz="3600" b="1" dirty="0" smtClean="0">
                <a:solidFill>
                  <a:srgbClr val="00B0F0"/>
                </a:solidFill>
                <a:latin typeface="Tungsten Semibold" pitchFamily="50" charset="0"/>
                <a:cs typeface="Courier New" pitchFamily="49" charset="0"/>
              </a:rPr>
              <a:t>base</a:t>
            </a:r>
            <a:endParaRPr lang="en-US" sz="3600" b="1" dirty="0">
              <a:solidFill>
                <a:srgbClr val="00B0F0"/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9" name="Picture 3" descr="C:\Users\Ahrenn\Downloads\IMAGES IN HERE\Food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6722" y="3372857"/>
            <a:ext cx="800100" cy="8422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716996" y="4357230"/>
            <a:ext cx="1384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Tungsten Semibold" pitchFamily="50" charset="0"/>
              </a:rPr>
              <a:t>Pizza </a:t>
            </a:r>
            <a:r>
              <a:rPr lang="en-CA" dirty="0">
                <a:latin typeface="Tungsten Semibold" pitchFamily="50" charset="0"/>
              </a:rPr>
              <a:t>is love, pizza is life … no </a:t>
            </a:r>
            <a:r>
              <a:rPr lang="en-CA" dirty="0" smtClean="0">
                <a:latin typeface="Tungsten Semibold" pitchFamily="50" charset="0"/>
              </a:rPr>
              <a:t>duh …</a:t>
            </a:r>
            <a:endParaRPr lang="en-CA" sz="1100" b="1" i="1" dirty="0">
              <a:latin typeface="Tungsten Semibold" pitchFamily="50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20473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ungsten Bold" pitchFamily="50" charset="0"/>
              </a:rPr>
              <a:t>ICONS</a:t>
            </a:r>
            <a:endParaRPr lang="en-CA" sz="6000" dirty="0">
              <a:solidFill>
                <a:schemeClr val="accent5">
                  <a:lumMod val="60000"/>
                  <a:lumOff val="40000"/>
                </a:schemeClr>
              </a:solidFill>
              <a:latin typeface="Tungsten Bold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630"/>
          </a:xfrm>
        </p:spPr>
        <p:txBody>
          <a:bodyPr>
            <a:noAutofit/>
          </a:bodyPr>
          <a:lstStyle/>
          <a:p>
            <a:r>
              <a:rPr lang="en-CA" sz="4400" dirty="0" smtClean="0">
                <a:solidFill>
                  <a:schemeClr val="tx1"/>
                </a:solidFill>
                <a:latin typeface="Tungsten Semibold" pitchFamily="50" charset="0"/>
              </a:rPr>
              <a:t>WEAPONS ICON</a:t>
            </a:r>
            <a:endParaRPr lang="en-CA" sz="2600" b="1" i="1" dirty="0">
              <a:solidFill>
                <a:schemeClr val="tx1"/>
              </a:solidFill>
              <a:latin typeface="Tungsten Semibold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800" y="6420567"/>
            <a:ext cx="505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ICS4U – ZOMBIE SIMULATION GROUP PROJECT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960" y="2415738"/>
            <a:ext cx="4808720" cy="37201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CA" sz="16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60" y="2484106"/>
            <a:ext cx="5210372" cy="36517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Represents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when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scout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is carrying weapons back to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 Follows instance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of scout they are paired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Useful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class to help visualize what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weapon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situation is in each base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&amp; whether </a:t>
            </a: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to expect soldiers or 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ungsten Semibold" pitchFamily="50" charset="0"/>
                <a:cs typeface="Courier New" pitchFamily="49" charset="0"/>
              </a:rPr>
              <a:t>not</a:t>
            </a:r>
            <a:endParaRPr 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Tungsten Semibold" pitchFamily="50" charset="0"/>
              <a:cs typeface="Courier New" pitchFamily="49" charset="0"/>
            </a:endParaRPr>
          </a:p>
        </p:txBody>
      </p:sp>
      <p:pic>
        <p:nvPicPr>
          <p:cNvPr id="10" name="Picture 4" descr="C:\Users\Ahrenn\Downloads\IMAGES IN HERE\Weapon 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005" y="3217223"/>
            <a:ext cx="780200" cy="68974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591817" y="3963436"/>
            <a:ext cx="138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Tungsten Semibold" pitchFamily="50" charset="0"/>
              </a:rPr>
              <a:t>Guns don’t kill people … </a:t>
            </a:r>
            <a:r>
              <a:rPr lang="en-CA" dirty="0" smtClean="0">
                <a:solidFill>
                  <a:schemeClr val="accent2"/>
                </a:solidFill>
                <a:latin typeface="Tungsten Semibold" pitchFamily="50" charset="0"/>
              </a:rPr>
              <a:t>I kill people</a:t>
            </a:r>
            <a:r>
              <a:rPr lang="en-CA" dirty="0" smtClean="0">
                <a:latin typeface="Tungsten Semibold" pitchFamily="50" charset="0"/>
              </a:rPr>
              <a:t>.</a:t>
            </a:r>
            <a:endParaRPr lang="en-CA" sz="1100" b="1" i="1" dirty="0">
              <a:latin typeface="Tungsten Semibold" pitchFamily="50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880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2186</TotalTime>
  <Words>1072</Words>
  <Application>Microsoft Office PowerPoint</Application>
  <PresentationFormat>On-screen Show (4:3)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Tungsten Bold</vt:lpstr>
      <vt:lpstr>Wingdings</vt:lpstr>
      <vt:lpstr>Tungsten Semibold</vt:lpstr>
      <vt:lpstr>Arial</vt:lpstr>
      <vt:lpstr>Calibri Light</vt:lpstr>
      <vt:lpstr>Adobe Hebrew</vt:lpstr>
      <vt:lpstr>Adobe Ming Std L</vt:lpstr>
      <vt:lpstr>MASTERPLAN</vt:lpstr>
      <vt:lpstr>Calibri</vt:lpstr>
      <vt:lpstr>Courier New</vt:lpstr>
      <vt:lpstr>True Lies</vt:lpstr>
      <vt:lpstr>Retrospect</vt:lpstr>
      <vt:lpstr>PowerPoint Presentation</vt:lpstr>
      <vt:lpstr>CHARACTERS</vt:lpstr>
      <vt:lpstr>CHARACTERS</vt:lpstr>
      <vt:lpstr>CHARACTERS</vt:lpstr>
      <vt:lpstr>STRUCTURES</vt:lpstr>
      <vt:lpstr>STRUCTURES</vt:lpstr>
      <vt:lpstr>STRUCTURES</vt:lpstr>
      <vt:lpstr>ICONS</vt:lpstr>
      <vt:lpstr>ICONS</vt:lpstr>
      <vt:lpstr>ICONS</vt:lpstr>
      <vt:lpstr>MORE FUN STUFF</vt:lpstr>
      <vt:lpstr>MORE FUN STUFF</vt:lpstr>
      <vt:lpstr>MORE FUN STUFF</vt:lpstr>
      <vt:lpstr>STATISTICS BARS</vt:lpstr>
      <vt:lpstr>STATISTICS BARS</vt:lpstr>
      <vt:lpstr>SCREENCAPS</vt:lpstr>
      <vt:lpstr>SCREENCAPS</vt:lpstr>
      <vt:lpstr>SCREENCAPS</vt:lpstr>
      <vt:lpstr>SCREENCAPS</vt:lpstr>
      <vt:lpstr>SCREENCAPS</vt:lpstr>
      <vt:lpstr>SCREENCAPS</vt:lpstr>
      <vt:lpstr>SCREENCAPS</vt:lpstr>
      <vt:lpstr>SCREENCAPS</vt:lpstr>
      <vt:lpstr>SCREENCAPS [End Result]</vt:lpstr>
      <vt:lpstr>Elements of OOP</vt:lpstr>
      <vt:lpstr>API</vt:lpstr>
      <vt:lpstr>CLASS DIAGRAMS</vt:lpstr>
      <vt:lpstr>Thanks for being an Awesome  Audience  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Jasper</dc:creator>
  <cp:lastModifiedBy>Jasper</cp:lastModifiedBy>
  <cp:revision>473</cp:revision>
  <dcterms:created xsi:type="dcterms:W3CDTF">2013-12-25T23:15:55Z</dcterms:created>
  <dcterms:modified xsi:type="dcterms:W3CDTF">2014-10-14T07:16:03Z</dcterms:modified>
</cp:coreProperties>
</file>